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1412" r:id="rId2"/>
    <p:sldId id="1907" r:id="rId3"/>
    <p:sldId id="1931" r:id="rId4"/>
    <p:sldId id="1937" r:id="rId5"/>
    <p:sldId id="1938" r:id="rId6"/>
    <p:sldId id="1950" r:id="rId7"/>
    <p:sldId id="1932" r:id="rId8"/>
    <p:sldId id="1933" r:id="rId9"/>
    <p:sldId id="1939" r:id="rId10"/>
    <p:sldId id="1941" r:id="rId11"/>
    <p:sldId id="1940" r:id="rId12"/>
    <p:sldId id="1947" r:id="rId13"/>
    <p:sldId id="1946" r:id="rId14"/>
    <p:sldId id="1948" r:id="rId15"/>
    <p:sldId id="1945" r:id="rId16"/>
    <p:sldId id="1949" r:id="rId17"/>
  </p:sldIdLst>
  <p:sldSz cx="12192000" cy="6858000"/>
  <p:notesSz cx="9929813" cy="67976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0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pos="728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B9BD5"/>
    <a:srgbClr val="7D1E2E"/>
    <a:srgbClr val="FAFBCF"/>
    <a:srgbClr val="F2F2F2"/>
    <a:srgbClr val="E6E6E6"/>
    <a:srgbClr val="FF66FF"/>
    <a:srgbClr val="000000"/>
    <a:srgbClr val="02020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555" autoAdjust="0"/>
    <p:restoredTop sz="85317" autoAdjust="0"/>
  </p:normalViewPr>
  <p:slideViewPr>
    <p:cSldViewPr showGuides="1">
      <p:cViewPr varScale="1">
        <p:scale>
          <a:sx n="93" d="100"/>
          <a:sy n="93" d="100"/>
        </p:scale>
        <p:origin x="2304" y="96"/>
      </p:cViewPr>
      <p:guideLst>
        <p:guide orient="horz" pos="610"/>
        <p:guide pos="325"/>
        <p:guide pos="7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2200" y="168"/>
      </p:cViewPr>
      <p:guideLst>
        <p:guide orient="horz" pos="2121"/>
        <p:guide pos="312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215" cy="339515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 dirty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4379" y="1"/>
            <a:ext cx="4303215" cy="339515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 smtClean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3A91915-E571-4570-80B3-E65B02A79A95}" type="datetimeFigureOut">
              <a:rPr lang="zh-CN" altLang="en-US"/>
              <a:t>2020/5/7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457107"/>
            <a:ext cx="4303215" cy="339515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 dirty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4379" y="6457107"/>
            <a:ext cx="4303215" cy="339515"/>
          </a:xfrm>
          <a:prstGeom prst="rect">
            <a:avLst/>
          </a:prstGeom>
        </p:spPr>
        <p:txBody>
          <a:bodyPr vert="horz" wrap="square" lIns="95571" tIns="47786" rIns="95571" bIns="47786" numCol="1" anchor="b" anchorCtr="0" compatLnSpc="1"/>
          <a:lstStyle>
            <a:lvl1pPr algn="r">
              <a:defRPr sz="1300">
                <a:ea typeface="微软雅黑" panose="020B0503020204020204" pitchFamily="34" charset="-122"/>
              </a:defRPr>
            </a:lvl1pPr>
          </a:lstStyle>
          <a:p>
            <a:fld id="{E0BB458E-555F-42C7-BDA8-CA9357AC47B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7906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3215" cy="3395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5571" tIns="47786" rIns="95571" bIns="47786" numCol="1" anchor="t" anchorCtr="0" compatLnSpc="1"/>
          <a:lstStyle>
            <a:lvl1pPr algn="l">
              <a:defRPr sz="13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379" y="1"/>
            <a:ext cx="4303215" cy="3395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5571" tIns="47786" rIns="95571" bIns="47786" numCol="1" anchor="t" anchorCtr="0" compatLnSpc="1"/>
          <a:lstStyle>
            <a:lvl1pPr algn="r">
              <a:defRPr sz="13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00338" y="511175"/>
            <a:ext cx="4529137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38" y="3228553"/>
            <a:ext cx="7944739" cy="3058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5571" tIns="47786" rIns="95571" bIns="47786" numCol="1" anchor="t" anchorCtr="0" compatLnSpc="1"/>
          <a:lstStyle/>
          <a:p>
            <a:pPr lvl="0"/>
            <a:r>
              <a:rPr lang="zh-CN" altLang="en-US" noProof="0" dirty="0"/>
              <a:t>单击此处编辑母版文本样式</a:t>
            </a:r>
          </a:p>
          <a:p>
            <a:pPr lvl="1"/>
            <a:r>
              <a:rPr lang="zh-CN" altLang="en-US" noProof="0" dirty="0"/>
              <a:t>第二级</a:t>
            </a:r>
          </a:p>
          <a:p>
            <a:pPr lvl="2"/>
            <a:r>
              <a:rPr lang="zh-CN" altLang="en-US" noProof="0" dirty="0"/>
              <a:t>第三级</a:t>
            </a:r>
          </a:p>
          <a:p>
            <a:pPr lvl="3"/>
            <a:r>
              <a:rPr lang="zh-CN" altLang="en-US" noProof="0" dirty="0"/>
              <a:t>第四级</a:t>
            </a:r>
          </a:p>
          <a:p>
            <a:pPr lvl="4"/>
            <a:r>
              <a:rPr lang="zh-CN" altLang="en-US" noProof="0" dirty="0"/>
              <a:t>第五级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7107"/>
            <a:ext cx="4303215" cy="3395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5571" tIns="47786" rIns="95571" bIns="47786" numCol="1" anchor="b" anchorCtr="0" compatLnSpc="1"/>
          <a:lstStyle>
            <a:lvl1pPr algn="l">
              <a:defRPr sz="13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379" y="6457107"/>
            <a:ext cx="4303215" cy="3395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5571" tIns="47786" rIns="95571" bIns="47786" numCol="1" anchor="b" anchorCtr="0" compatLnSpc="1"/>
          <a:lstStyle>
            <a:lvl1pPr algn="r">
              <a:defRPr sz="1300">
                <a:solidFill>
                  <a:schemeClr val="tx1"/>
                </a:solidFill>
                <a:ea typeface="微软雅黑" panose="020B0503020204020204" pitchFamily="34" charset="-122"/>
              </a:defRPr>
            </a:lvl1pPr>
          </a:lstStyle>
          <a:p>
            <a:fld id="{0B48A77E-79FB-4BFF-B1F0-CFD29F30865E}" type="slidenum">
              <a:rPr lang="en-US" altLang="zh-CN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0006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>
                <a:solidFill>
                  <a:prstClr val="black"/>
                </a:solidFill>
              </a:rPr>
              <a:pPr/>
              <a:t>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3169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587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2574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561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4206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58004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6636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288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4910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113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2880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8297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282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7649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697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48A77E-79FB-4BFF-B1F0-CFD29F30865E}" type="slidenum">
              <a:rPr kumimoji="0" lang="en-US" altLang="zh-CN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108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00"/>
          <a:stretch>
            <a:fillRect/>
          </a:stretch>
        </p:blipFill>
        <p:spPr>
          <a:xfrm>
            <a:off x="10914739" y="130627"/>
            <a:ext cx="908953" cy="934344"/>
          </a:xfrm>
          <a:prstGeom prst="rect">
            <a:avLst/>
          </a:prstGeom>
        </p:spPr>
      </p:pic>
      <p:cxnSp>
        <p:nvCxnSpPr>
          <p:cNvPr id="3" name="直接连接符 2"/>
          <p:cNvCxnSpPr/>
          <p:nvPr userDrawn="1"/>
        </p:nvCxnSpPr>
        <p:spPr bwMode="auto">
          <a:xfrm>
            <a:off x="0" y="1016732"/>
            <a:ext cx="8280000" cy="0"/>
          </a:xfrm>
          <a:prstGeom prst="line">
            <a:avLst/>
          </a:prstGeom>
          <a:noFill/>
          <a:ln w="28575" cap="flat" cmpd="sng" algn="ctr">
            <a:solidFill>
              <a:srgbClr val="7D1E2E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/>
          <p:cNvCxnSpPr/>
          <p:nvPr userDrawn="1"/>
        </p:nvCxnSpPr>
        <p:spPr bwMode="auto">
          <a:xfrm>
            <a:off x="0" y="1016732"/>
            <a:ext cx="4608000" cy="0"/>
          </a:xfrm>
          <a:prstGeom prst="line">
            <a:avLst/>
          </a:prstGeom>
          <a:noFill/>
          <a:ln w="76200" cap="flat" cmpd="sng" algn="ctr">
            <a:solidFill>
              <a:srgbClr val="7D1E2E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93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m.chsi.com.cn/ycms/st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3534529"/>
            <a:ext cx="12191999" cy="830997"/>
          </a:xfrm>
          <a:prstGeom prst="rect">
            <a:avLst/>
          </a:prstGeom>
          <a:noFill/>
          <a:effectLst>
            <a:innerShdw blurRad="63500" dist="17526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 defTabSz="914377" fontAlgn="auto">
              <a:spcBef>
                <a:spcPts val="600"/>
              </a:spcBef>
              <a:spcAft>
                <a:spcPts val="600"/>
              </a:spcAft>
            </a:pPr>
            <a:r>
              <a:rPr lang="zh-CN" altLang="en-US" sz="4800" dirty="0">
                <a:gradFill>
                  <a:gsLst>
                    <a:gs pos="0">
                      <a:srgbClr val="7D1E2E"/>
                    </a:gs>
                    <a:gs pos="100000">
                      <a:srgbClr val="0070C0"/>
                    </a:gs>
                  </a:gsLst>
                  <a:lin ang="2700000" scaled="0"/>
                </a:gradFill>
                <a:latin typeface="微软雅黑"/>
                <a:ea typeface="微软雅黑"/>
              </a:rPr>
              <a:t>线上复试操作指南（考生端）</a:t>
            </a:r>
          </a:p>
        </p:txBody>
      </p:sp>
      <p:cxnSp>
        <p:nvCxnSpPr>
          <p:cNvPr id="4" name="直接连接符 3"/>
          <p:cNvCxnSpPr>
            <a:cxnSpLocks/>
          </p:cNvCxnSpPr>
          <p:nvPr/>
        </p:nvCxnSpPr>
        <p:spPr>
          <a:xfrm>
            <a:off x="551384" y="4581128"/>
            <a:ext cx="1123324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26163" y="5157192"/>
            <a:ext cx="5539674" cy="1077218"/>
          </a:xfrm>
          <a:prstGeom prst="rect">
            <a:avLst/>
          </a:prstGeom>
          <a:noFill/>
          <a:effectLst>
            <a:innerShdw blurRad="63500" dist="17526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 defTabSz="914377" fontAlgn="auto">
              <a:spcBef>
                <a:spcPts val="600"/>
              </a:spcBef>
              <a:spcAft>
                <a:spcPts val="600"/>
              </a:spcAft>
            </a:pPr>
            <a:r>
              <a:rPr lang="zh-CN" altLang="en-US"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研究生院</a:t>
            </a:r>
            <a:br>
              <a:rPr lang="en-US" altLang="zh-CN"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3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2221" y="517797"/>
            <a:ext cx="2027558" cy="20160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48A3CCD2-45AF-4991-9283-257587A72B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903" y="4547737"/>
            <a:ext cx="11254191" cy="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908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候考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9E4957B-E079-4FE9-8B8A-DBCB4D02E36A}"/>
              </a:ext>
            </a:extLst>
          </p:cNvPr>
          <p:cNvSpPr txBox="1"/>
          <p:nvPr/>
        </p:nvSpPr>
        <p:spPr>
          <a:xfrm>
            <a:off x="346390" y="1304764"/>
            <a:ext cx="5749610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进入到此页面后，考生进入候考状态。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进入此页面后，请点击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调试摄像头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，进行系统检测。如检测失败请检查是否有其他软件占用摄像头、麦克风等设备。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页面最上方是 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考场信息 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 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提示信息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中间是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考场情况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，显示当前哪位考生（只显示序号）在考试，以及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考生本人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序号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76D5F9C-910C-40A7-BF98-7770F23ECD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064" y="1307033"/>
            <a:ext cx="4405604" cy="45342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904620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候考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9E4957B-E079-4FE9-8B8A-DBCB4D02E36A}"/>
              </a:ext>
            </a:extLst>
          </p:cNvPr>
          <p:cNvSpPr txBox="1"/>
          <p:nvPr/>
        </p:nvSpPr>
        <p:spPr>
          <a:xfrm>
            <a:off x="346390" y="1304764"/>
            <a:ext cx="11042198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此时请考生留意，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群消息、私信和右上角的消息提醒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考场的助理老师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可以通过系统发送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群消息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私信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给考生。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1FDED15-2BF9-4B36-B8A3-D661C5030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1" y="2453777"/>
            <a:ext cx="4032205" cy="4149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F4AD737D-8A36-4960-B676-1D351138F8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20" y="2453777"/>
            <a:ext cx="4032204" cy="42095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75034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面试邀请（双机位）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1B4D90C-058A-4FE2-A750-494B9295CDA0}"/>
              </a:ext>
            </a:extLst>
          </p:cNvPr>
          <p:cNvSpPr txBox="1"/>
          <p:nvPr/>
        </p:nvSpPr>
        <p:spPr>
          <a:xfrm>
            <a:off x="346390" y="1304764"/>
            <a:ext cx="11042198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当考场的老师点击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邀请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，考生页面上会弹出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面试邀请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接通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按钮，先接通一机位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268F95C-D4DC-4D2F-9AA5-895FD7D17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912" y="2240868"/>
            <a:ext cx="6164302" cy="4537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723387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正式面试</a:t>
            </a:r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（双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机位</a:t>
            </a:r>
            <a:r>
              <a:rPr lang="zh-CN" altLang="en-US" sz="3600" b="1" dirty="0">
                <a:solidFill>
                  <a:schemeClr val="tx1"/>
                </a:solidFill>
                <a:latin typeface="+mj-ea"/>
              </a:rPr>
              <a:t>）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1B4D90C-058A-4FE2-A750-494B9295CDA0}"/>
              </a:ext>
            </a:extLst>
          </p:cNvPr>
          <p:cNvSpPr txBox="1"/>
          <p:nvPr/>
        </p:nvSpPr>
        <p:spPr>
          <a:xfrm>
            <a:off x="346390" y="1304764"/>
            <a:ext cx="5389570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进入面试界面，应能看到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考场画面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（主界面）以及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考生画面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（一机位）。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学信网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扫描页面上的二机位二维码，开启二机位。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FB71985-8D5A-43C1-9CB5-A1C936383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43656"/>
            <a:ext cx="600075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27369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正式面试</a:t>
            </a:r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（双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机位</a:t>
            </a:r>
            <a:r>
              <a:rPr lang="zh-CN" altLang="en-US" sz="3600" b="1" dirty="0">
                <a:solidFill>
                  <a:schemeClr val="tx1"/>
                </a:solidFill>
                <a:latin typeface="+mj-ea"/>
              </a:rPr>
              <a:t>）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1B4D90C-058A-4FE2-A750-494B9295CDA0}"/>
              </a:ext>
            </a:extLst>
          </p:cNvPr>
          <p:cNvSpPr txBox="1"/>
          <p:nvPr/>
        </p:nvSpPr>
        <p:spPr>
          <a:xfrm>
            <a:off x="346390" y="1304764"/>
            <a:ext cx="5389570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正式面试界面，二机位开启后，应能看到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考场画面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（主界面）以及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考生画面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（一机位和二机位）。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此时即可进行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正式面试过程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如考生发现页面卡顿或异常，考生可以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刷新当前浏览器的页面，若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秒钟后仍然卡顿或异常影响复试，请及时电话联系考场的老师。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F803837-63FD-430D-9A47-A1D53B7A8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335" y="1315141"/>
            <a:ext cx="6010275" cy="4943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72865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结束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面试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1B4D90C-058A-4FE2-A750-494B9295CDA0}"/>
              </a:ext>
            </a:extLst>
          </p:cNvPr>
          <p:cNvSpPr txBox="1"/>
          <p:nvPr/>
        </p:nvSpPr>
        <p:spPr>
          <a:xfrm>
            <a:off x="346390" y="1304764"/>
            <a:ext cx="11042198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考场的助理老师或组长可以结束面试。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考生页面将显示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面试已结束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E622ADF-F3D1-46D1-A823-84A74397D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7808" y="2915731"/>
            <a:ext cx="4346438" cy="26451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342959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腾讯会议（备用）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1B4D90C-058A-4FE2-A750-494B9295CDA0}"/>
              </a:ext>
            </a:extLst>
          </p:cNvPr>
          <p:cNvSpPr txBox="1"/>
          <p:nvPr/>
        </p:nvSpPr>
        <p:spPr>
          <a:xfrm>
            <a:off x="346390" y="1304764"/>
            <a:ext cx="11042198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</a:t>
            </a:r>
            <a:r>
              <a:rPr lang="en-US" altLang="zh-CN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PC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手机端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都需要安装腾讯会议软件。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提前注册腾讯会议账号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，分别用于</a:t>
            </a:r>
            <a:r>
              <a:rPr lang="en-US" altLang="zh-CN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PC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手机端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分别登陆</a:t>
            </a:r>
            <a:r>
              <a:rPr lang="en-US" altLang="zh-CN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PC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手机端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调试摄像头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麦克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等待考场的助理老师电话，告知考生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考生通过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会议号，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en-US" altLang="zh-CN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PC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手机端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都进入会议，完成面试过程。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67788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复试考生准备设备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15F0997A-4651-4F31-8AF7-1F866CBA7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08659"/>
              </p:ext>
            </p:extLst>
          </p:nvPr>
        </p:nvGraphicFramePr>
        <p:xfrm>
          <a:off x="515380" y="1340768"/>
          <a:ext cx="11161240" cy="3641383"/>
        </p:xfrm>
        <a:graphic>
          <a:graphicData uri="http://schemas.openxmlformats.org/drawingml/2006/table">
            <a:tbl>
              <a:tblPr firstRow="1" firstCol="1" bandRow="1"/>
              <a:tblGrid>
                <a:gridCol w="3213690">
                  <a:extLst>
                    <a:ext uri="{9D8B030D-6E8A-4147-A177-3AD203B41FA5}">
                      <a16:colId xmlns:a16="http://schemas.microsoft.com/office/drawing/2014/main" val="776997262"/>
                    </a:ext>
                  </a:extLst>
                </a:gridCol>
                <a:gridCol w="1250806">
                  <a:extLst>
                    <a:ext uri="{9D8B030D-6E8A-4147-A177-3AD203B41FA5}">
                      <a16:colId xmlns:a16="http://schemas.microsoft.com/office/drawing/2014/main" val="3144086409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2367533234"/>
                    </a:ext>
                  </a:extLst>
                </a:gridCol>
              </a:tblGrid>
              <a:tr h="4464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设备</a:t>
                      </a:r>
                      <a:endParaRPr lang="zh-CN" sz="2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数量</a:t>
                      </a:r>
                      <a:endParaRPr lang="zh-CN" sz="2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说明</a:t>
                      </a:r>
                      <a:endParaRPr lang="zh-CN" sz="2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346400"/>
                  </a:ext>
                </a:extLst>
              </a:tr>
              <a:tr h="117373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联网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PC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电脑或笔记本电脑（配备麦克风、音箱、外置摄像头等）</a:t>
                      </a:r>
                      <a:endParaRPr lang="zh-CN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台</a:t>
                      </a:r>
                      <a:endParaRPr lang="zh-CN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1.Windows 7/10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操作系统，安装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Chrome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浏览器、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office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、腾讯会议客户端等。</a:t>
                      </a:r>
                      <a:endParaRPr lang="zh-CN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2.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要求全程联网，复试时请关闭其它软件。</a:t>
                      </a:r>
                      <a:endParaRPr lang="zh-CN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411361"/>
                  </a:ext>
                </a:extLst>
              </a:tr>
              <a:tr h="16543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手机（有无线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wifi</a:t>
                      </a:r>
                      <a:r>
                        <a:rPr lang="zh-CN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网络环境或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4G</a:t>
                      </a:r>
                      <a:r>
                        <a:rPr lang="zh-CN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功能）</a:t>
                      </a:r>
                      <a:endParaRPr lang="zh-CN" sz="1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sz="1800" ker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个</a:t>
                      </a:r>
                      <a:endParaRPr lang="zh-CN" sz="180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1.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全程连接无线</a:t>
                      </a:r>
                      <a:r>
                        <a:rPr lang="en-US" sz="1800" kern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wifi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，关闭其它软件。</a:t>
                      </a:r>
                      <a:endParaRPr lang="zh-CN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2.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安装学信网远程复试系统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App</a:t>
                      </a:r>
                      <a:r>
                        <a:rPr lang="zh-CN" sz="1800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、腾讯会议软件。</a:t>
                      </a:r>
                      <a:endParaRPr lang="en-US" altLang="zh-CN" sz="1800" kern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0" i="0" kern="120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“</a:t>
                      </a:r>
                      <a:r>
                        <a:rPr lang="zh-CN" altLang="en-US" sz="1800" b="0" i="0" kern="120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需保证设备电量充足，存储空间充足，建议连接优质</a:t>
                      </a:r>
                      <a:r>
                        <a:rPr lang="en-US" altLang="zh-CN" sz="1800" b="0" i="0" kern="120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Wi-Fi</a:t>
                      </a:r>
                      <a:r>
                        <a:rPr lang="zh-CN" altLang="en-US" sz="1800" b="0" i="0" kern="120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网络，关闭移动设备通话、录屏、锁屏、外放音乐、闹钟等可能影响面试的应用程序。</a:t>
                      </a:r>
                      <a:r>
                        <a:rPr lang="en-US" altLang="zh-CN" sz="1800" b="0" i="0" kern="120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”</a:t>
                      </a:r>
                      <a:endParaRPr lang="zh-CN" sz="1800" kern="100" dirty="0"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790936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1C3DF1A0-1A1D-406D-8096-96AA451B7D1C}"/>
              </a:ext>
            </a:extLst>
          </p:cNvPr>
          <p:cNvSpPr txBox="1"/>
          <p:nvPr/>
        </p:nvSpPr>
        <p:spPr>
          <a:xfrm>
            <a:off x="515381" y="5157192"/>
            <a:ext cx="11161239" cy="126789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CN" altLang="en-US" kern="0" dirty="0">
                <a:solidFill>
                  <a:srgbClr val="000000"/>
                </a:solidFill>
                <a:latin typeface="+mj-ea"/>
                <a:ea typeface="+mj-ea"/>
              </a:rPr>
              <a:t>考生需提前仔细阅读使用说明，本人实名登录学信网</a:t>
            </a:r>
            <a:r>
              <a:rPr lang="en-US" altLang="zh-CN" kern="0" dirty="0">
                <a:solidFill>
                  <a:srgbClr val="000000"/>
                </a:solidFill>
                <a:latin typeface="+mj-ea"/>
                <a:ea typeface="+mj-ea"/>
              </a:rPr>
              <a:t>App</a:t>
            </a:r>
            <a:r>
              <a:rPr lang="zh-CN" altLang="en-US" kern="0" dirty="0">
                <a:solidFill>
                  <a:srgbClr val="000000"/>
                </a:solidFill>
                <a:latin typeface="+mj-ea"/>
                <a:ea typeface="+mj-ea"/>
              </a:rPr>
              <a:t>、支付宝</a:t>
            </a:r>
            <a:r>
              <a:rPr lang="en-US" altLang="zh-CN" kern="0" dirty="0">
                <a:solidFill>
                  <a:srgbClr val="000000"/>
                </a:solidFill>
                <a:latin typeface="+mj-ea"/>
                <a:ea typeface="+mj-ea"/>
              </a:rPr>
              <a:t>App</a:t>
            </a:r>
            <a:r>
              <a:rPr lang="zh-CN" altLang="en-US" kern="0" dirty="0">
                <a:solidFill>
                  <a:srgbClr val="000000"/>
                </a:solidFill>
                <a:latin typeface="+mj-ea"/>
                <a:ea typeface="+mj-ea"/>
              </a:rPr>
              <a:t>；</a:t>
            </a:r>
            <a:br>
              <a:rPr lang="en-US" altLang="zh-CN" kern="0" dirty="0">
                <a:solidFill>
                  <a:srgbClr val="000000"/>
                </a:solidFill>
                <a:latin typeface="+mj-ea"/>
                <a:ea typeface="+mj-ea"/>
              </a:rPr>
            </a:br>
            <a:r>
              <a:rPr lang="zh-CN" altLang="en-US" kern="0" dirty="0">
                <a:solidFill>
                  <a:srgbClr val="000000"/>
                </a:solidFill>
                <a:latin typeface="+mj-ea"/>
                <a:ea typeface="+mj-ea"/>
              </a:rPr>
              <a:t>电脑和手机分别使用不同的账号登录腾讯会议客户端和</a:t>
            </a:r>
            <a:r>
              <a:rPr lang="en-US" altLang="zh-CN" kern="0" dirty="0">
                <a:solidFill>
                  <a:srgbClr val="000000"/>
                </a:solidFill>
                <a:latin typeface="+mj-ea"/>
                <a:ea typeface="+mj-ea"/>
              </a:rPr>
              <a:t>App</a:t>
            </a:r>
            <a:r>
              <a:rPr lang="zh-CN" altLang="en-US" kern="0" dirty="0">
                <a:solidFill>
                  <a:srgbClr val="000000"/>
                </a:solidFill>
                <a:latin typeface="+mj-ea"/>
                <a:ea typeface="+mj-ea"/>
              </a:rPr>
              <a:t>。</a:t>
            </a:r>
            <a:endParaRPr lang="en-US" altLang="zh-CN" kern="0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459630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访问系统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46390" y="1304764"/>
            <a:ext cx="5749610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请考生在电脑上使用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Chrome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浏览器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登录：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https://bm.chsi.com.cn/ycms/stu/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请考生仔细阅读说明，下载安装相应软件。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请考生使用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学信网账号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登录系统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977F42E-6F4A-4689-8865-103B44A5F2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776" y="1583565"/>
            <a:ext cx="5315352" cy="48826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549278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访问系统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DCC6197-4CA6-4ADC-A196-8709BF8E42B2}"/>
              </a:ext>
            </a:extLst>
          </p:cNvPr>
          <p:cNvSpPr txBox="1"/>
          <p:nvPr/>
        </p:nvSpPr>
        <p:spPr>
          <a:xfrm>
            <a:off x="346390" y="1304764"/>
            <a:ext cx="5173546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成功登录后将显示系统须知，见右图：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请考生仔细阅读系统须知，并按照要求下载安装软件并进行调试。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下一步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按钮进入下一页面。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0CED55B-A9C3-475F-A0D1-60DA3FC3E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7968" y="1592796"/>
            <a:ext cx="6229877" cy="4099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48340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选择报考的学校及考试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DCC6197-4CA6-4ADC-A196-8709BF8E42B2}"/>
              </a:ext>
            </a:extLst>
          </p:cNvPr>
          <p:cNvSpPr txBox="1"/>
          <p:nvPr/>
        </p:nvSpPr>
        <p:spPr>
          <a:xfrm>
            <a:off x="346390" y="1304764"/>
            <a:ext cx="5749610" cy="25922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考生此时应能看到报考学校对应的考试。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根据情况选择一个考试，点击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下一步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001B633E-DA1E-4417-99ED-4A5231DF87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2604588"/>
            <a:ext cx="6569226" cy="3492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68861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>
            <a:extLst>
              <a:ext uri="{FF2B5EF4-FFF2-40B4-BE49-F238E27FC236}">
                <a16:creationId xmlns:a16="http://schemas.microsoft.com/office/drawing/2014/main" id="{8EFC02EC-4472-4DAA-A4A6-DD763493EEC8}"/>
              </a:ext>
            </a:extLst>
          </p:cNvPr>
          <p:cNvSpPr txBox="1"/>
          <p:nvPr/>
        </p:nvSpPr>
        <p:spPr>
          <a:xfrm>
            <a:off x="6168008" y="1232756"/>
            <a:ext cx="5749610" cy="52938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180000" tIns="180000" rIns="180000" bIns="180000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异常情况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如提示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“学校未开通面试”</a:t>
            </a:r>
            <a:endParaRPr lang="en-US" altLang="zh-CN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说明系统中的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全局开关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尚未开启。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学院管理员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管理端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系统设置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开启系统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0E78331-6736-4354-AE68-143073242757}"/>
              </a:ext>
            </a:extLst>
          </p:cNvPr>
          <p:cNvSpPr txBox="1"/>
          <p:nvPr/>
        </p:nvSpPr>
        <p:spPr>
          <a:xfrm>
            <a:off x="283465" y="1225435"/>
            <a:ext cx="5749610" cy="52938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180000" tIns="180000" rIns="180000" bIns="180000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异常情况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如提示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“没有考试资格”</a:t>
            </a:r>
            <a:endParaRPr lang="en-US" altLang="zh-CN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说明此考生在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准考库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中没有其信息。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学院管理员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管理端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准考库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中确认考生的信息。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选择报考的学校及考试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B78F03C-5BA0-4DDC-B367-23FD0AACA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0" y="3437684"/>
            <a:ext cx="4925739" cy="29673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F9D25BAF-AB8B-4FCE-8ECA-12B07C4836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307" y="3437684"/>
            <a:ext cx="4890449" cy="29673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48421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确认信息、同意承诺书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F723CE0-D355-4810-8506-4CD062D8708A}"/>
              </a:ext>
            </a:extLst>
          </p:cNvPr>
          <p:cNvSpPr txBox="1"/>
          <p:nvPr/>
        </p:nvSpPr>
        <p:spPr>
          <a:xfrm>
            <a:off x="346390" y="1304764"/>
            <a:ext cx="5749610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考生确认准考信息，点击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确认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考生阅读承诺书，点击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同意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后进入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下一步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此处点击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进入考场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BAF9876-6DE1-4D32-9471-C909D2049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9916" y="368660"/>
            <a:ext cx="2952328" cy="25278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4DE51475-EC9E-4DBB-A044-FA2E1E27A3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6020" y="3131879"/>
            <a:ext cx="3877684" cy="18192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856C0674-239E-44EF-AE9D-7D2687510E0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62631"/>
          <a:stretch/>
        </p:blipFill>
        <p:spPr>
          <a:xfrm>
            <a:off x="3467708" y="5186722"/>
            <a:ext cx="4356484" cy="1361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05844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面试列表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9E4957B-E079-4FE9-8B8A-DBCB4D02E36A}"/>
              </a:ext>
            </a:extLst>
          </p:cNvPr>
          <p:cNvSpPr txBox="1"/>
          <p:nvPr/>
        </p:nvSpPr>
        <p:spPr>
          <a:xfrm>
            <a:off x="346390" y="1304764"/>
            <a:ext cx="5533586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500"/>
              </a:lnSpc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此页面显示考生可以进入的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请考生确认考场是否正确，右侧蓝色的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序号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是考生在此考场中的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序号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。点击 开始时间和专业对应的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右侧箭头 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，即可进入此考场。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b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2500"/>
              </a:lnSpc>
              <a:spcBef>
                <a:spcPts val="1800"/>
              </a:spcBef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A746AD9-5486-4FE6-8CD8-0BFA8A2C0B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078" y="3645024"/>
            <a:ext cx="5096234" cy="2353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98D0651-B629-4A7B-9EFF-968E82A38BB3}"/>
              </a:ext>
            </a:extLst>
          </p:cNvPr>
          <p:cNvSpPr txBox="1"/>
          <p:nvPr/>
        </p:nvSpPr>
        <p:spPr>
          <a:xfrm>
            <a:off x="5987988" y="1220002"/>
            <a:ext cx="6001638" cy="52265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180000" tIns="180000" rIns="180000" bIns="180000" rtlCol="0">
            <a:noAutofit/>
          </a:bodyPr>
          <a:lstStyle/>
          <a:p>
            <a:pPr>
              <a:spcBef>
                <a:spcPts val="1800"/>
              </a:spcBef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异常情况：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如提示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“暂无面试信息”，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说明此考生在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考场人员（考生）安排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中没有对应信息，或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未开启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。请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学院管理员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管理端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考场人员（考生）安排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中确认考生的信息。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AEA753B-084E-4F98-8B38-14E291D8ED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101" y="3276532"/>
            <a:ext cx="4229412" cy="27987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271531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202375" y="254636"/>
            <a:ext cx="8089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</a:rPr>
              <a:t>实人验证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9E4957B-E079-4FE9-8B8A-DBCB4D02E36A}"/>
              </a:ext>
            </a:extLst>
          </p:cNvPr>
          <p:cNvSpPr txBox="1"/>
          <p:nvPr/>
        </p:nvSpPr>
        <p:spPr>
          <a:xfrm>
            <a:off x="346390" y="1304764"/>
            <a:ext cx="5749610" cy="51545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考生第一次进入考场，需进行实人验证。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可选择使用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支付宝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学信网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进行人脸识别实人验证。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点击下一步后将出现一个二维码，考生需要使用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扫码进行验证。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注意此处需要考生使用本人的身份登录</a:t>
            </a:r>
            <a:r>
              <a:rPr lang="en-US" altLang="zh-CN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</a:t>
            </a:r>
            <a:r>
              <a:rPr lang="zh-CN" altLang="en-US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后再扫码二维码。</a:t>
            </a:r>
            <a:endParaRPr lang="en-US" altLang="zh-CN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1800"/>
              </a:spcBef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验证成功后，页面点击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继续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按钮。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67829D8-C64C-4EA9-9EAF-1C58621B9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8068" y="1304764"/>
            <a:ext cx="4419600" cy="4543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4998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默认设计模板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3503ED">
            <a:alpha val="50000"/>
          </a:srgbClr>
        </a:solidFill>
        <a:ln>
          <a:noFill/>
          <a:headEnd type="none" w="med" len="med"/>
          <a:tailEnd type="none" w="med" len="med"/>
        </a:ln>
      </a:spPr>
      <a:bodyPr vert="horz" wrap="square" lIns="91440" tIns="45720" rIns="91440" bIns="45720" numCol="1" rtlCol="0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sz="1800" b="0" i="0" u="none" strike="noStrike" cap="none" normalizeH="0" baseline="0" dirty="0">
            <a:ln>
              <a:noFill/>
            </a:ln>
            <a:solidFill>
              <a:schemeClr val="tx2"/>
            </a:solidFill>
            <a:effectLst/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ctr" anchorCtr="0" compatLnSpc="1"/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  <a:txDef>
      <a:spPr>
        <a:noFill/>
      </a:spPr>
      <a:bodyPr wrap="square" rtlCol="0">
        <a:noAutofit/>
      </a:bodyPr>
      <a:lstStyle>
        <a:defPPr algn="l">
          <a:defRPr sz="1800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12347</TotalTime>
  <Words>997</Words>
  <Application>Microsoft Office PowerPoint</Application>
  <PresentationFormat>宽屏</PresentationFormat>
  <Paragraphs>113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PPTfans网设计</dc:title>
  <dc:creator>林辉强</dc:creator>
  <cp:keywords>www.pptfans.cn</cp:keywords>
  <cp:lastModifiedBy>cr327</cp:lastModifiedBy>
  <cp:revision>4045</cp:revision>
  <cp:lastPrinted>2019-12-31T09:39:09Z</cp:lastPrinted>
  <dcterms:created xsi:type="dcterms:W3CDTF">2113-01-01T00:00:00Z</dcterms:created>
  <dcterms:modified xsi:type="dcterms:W3CDTF">2020-05-07T06:09:03Z</dcterms:modified>
  <cp:category>ppt模板设计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RubyTemplateID">
    <vt:lpwstr>2</vt:lpwstr>
  </property>
  <property fmtid="{D5CDD505-2E9C-101B-9397-08002B2CF9AE}" pid="4" name="KSOProductBuildVer">
    <vt:lpwstr>2052-10.1.0.7245</vt:lpwstr>
  </property>
</Properties>
</file>